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3" r:id="rId30"/>
    <p:sldId id="301" r:id="rId31"/>
    <p:sldId id="314" r:id="rId32"/>
    <p:sldId id="284" r:id="rId33"/>
    <p:sldId id="266" r:id="rId34"/>
    <p:sldId id="298" r:id="rId35"/>
    <p:sldId id="299" r:id="rId36"/>
    <p:sldId id="279" r:id="rId37"/>
    <p:sldId id="315" r:id="rId38"/>
    <p:sldId id="280" r:id="rId39"/>
    <p:sldId id="295" r:id="rId40"/>
    <p:sldId id="288" r:id="rId41"/>
    <p:sldId id="307" r:id="rId42"/>
    <p:sldId id="289" r:id="rId43"/>
  </p:sldIdLst>
  <p:sldSz cx="9144000" cy="5143500" type="screen16x9"/>
  <p:notesSz cx="6858000" cy="9144000"/>
  <p:embeddedFontLst>
    <p:embeddedFont>
      <p:font typeface="Oswald" pitchFamily="2" charset="77"/>
      <p:regular r:id="rId45"/>
      <p:bold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84979"/>
  </p:normalViewPr>
  <p:slideViewPr>
    <p:cSldViewPr snapToGrid="0">
      <p:cViewPr varScale="1">
        <p:scale>
          <a:sx n="142" d="100"/>
          <a:sy n="142" d="100"/>
        </p:scale>
        <p:origin x="944"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0.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svg"/><Relationship Id="rId3" Type="http://schemas.openxmlformats.org/officeDocument/2006/relationships/image" Target="../media/image36.png"/><Relationship Id="rId21" Type="http://schemas.openxmlformats.org/officeDocument/2006/relationships/image" Target="../media/image52.png"/><Relationship Id="rId34" Type="http://schemas.openxmlformats.org/officeDocument/2006/relationships/image" Target="../media/image65.svg"/><Relationship Id="rId7" Type="http://schemas.openxmlformats.org/officeDocument/2006/relationships/image" Target="../media/image40.png"/><Relationship Id="rId12" Type="http://schemas.openxmlformats.org/officeDocument/2006/relationships/image" Target="../media/image35.sv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5.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image" Target="../media/image34.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38.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3.sv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3"/>
          <a:stretch>
            <a:fillRect/>
          </a:stretch>
        </p:blipFill>
        <p:spPr>
          <a:xfrm>
            <a:off x="4871402" y="1820333"/>
            <a:ext cx="4051134" cy="2499076"/>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4"/>
          <a:stretch>
            <a:fillRect/>
          </a:stretch>
        </p:blipFill>
        <p:spPr>
          <a:xfrm>
            <a:off x="226674" y="1454154"/>
            <a:ext cx="4644728" cy="2865255"/>
          </a:xfrm>
          <a:prstGeom prst="rect">
            <a:avLst/>
          </a:prstGeom>
        </p:spPr>
      </p:pic>
      <p:sp>
        <p:nvSpPr>
          <p:cNvPr id="3" name="Textfeld 2">
            <a:extLst>
              <a:ext uri="{FF2B5EF4-FFF2-40B4-BE49-F238E27FC236}">
                <a16:creationId xmlns:a16="http://schemas.microsoft.com/office/drawing/2014/main" id="{35CEE705-976B-4D42-88D0-5915B95625A8}"/>
              </a:ext>
            </a:extLst>
          </p:cNvPr>
          <p:cNvSpPr txBox="1"/>
          <p:nvPr/>
        </p:nvSpPr>
        <p:spPr>
          <a:xfrm>
            <a:off x="4787153" y="4404836"/>
            <a:ext cx="4204447" cy="307777"/>
          </a:xfrm>
          <a:prstGeom prst="rect">
            <a:avLst/>
          </a:prstGeom>
          <a:noFill/>
        </p:spPr>
        <p:txBody>
          <a:bodyPr wrap="square" rtlCol="0">
            <a:spAutoFit/>
          </a:bodyPr>
          <a:lstStyle/>
          <a:p>
            <a:r>
              <a:rPr lang="de-DE" dirty="0">
                <a:highlight>
                  <a:srgbClr val="FFFF00"/>
                </a:highlight>
              </a:rPr>
              <a:t>#TODO Titelgröße anpassen und richtig </a:t>
            </a:r>
            <a:r>
              <a:rPr lang="de-DE" dirty="0" err="1">
                <a:highlight>
                  <a:srgbClr val="FFFF00"/>
                </a:highlight>
              </a:rPr>
              <a:t>Bennenen</a:t>
            </a:r>
            <a:endParaRPr lang="de-DE" dirty="0">
              <a:highlight>
                <a:srgbClr val="FFFF00"/>
              </a:highlight>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3035243885"/>
              </p:ext>
            </p:extLst>
          </p:nvPr>
        </p:nvGraphicFramePr>
        <p:xfrm>
          <a:off x="484356" y="1341957"/>
          <a:ext cx="2805691" cy="3362960"/>
        </p:xfrm>
        <a:graphic>
          <a:graphicData uri="http://schemas.openxmlformats.org/drawingml/2006/table">
            <a:tbl>
              <a:tblPr firstRow="1" bandRow="1">
                <a:tableStyleId>{5C22544A-7EE6-4342-B048-85BDC9FD1C3A}</a:tableStyleId>
              </a:tblPr>
              <a:tblGrid>
                <a:gridCol w="1335479">
                  <a:extLst>
                    <a:ext uri="{9D8B030D-6E8A-4147-A177-3AD203B41FA5}">
                      <a16:colId xmlns:a16="http://schemas.microsoft.com/office/drawing/2014/main" val="2062269353"/>
                    </a:ext>
                  </a:extLst>
                </a:gridCol>
                <a:gridCol w="1470212">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3365515" y="4155482"/>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E28F4F4D-E72E-D54E-BAB2-7D2F0FAFC35D}"/>
              </a:ext>
            </a:extLst>
          </p:cNvPr>
          <p:cNvSpPr/>
          <p:nvPr/>
        </p:nvSpPr>
        <p:spPr>
          <a:xfrm>
            <a:off x="7987831" y="4488380"/>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21,09 %</a:t>
            </a:r>
          </a:p>
        </p:txBody>
      </p:sp>
      <p:sp>
        <p:nvSpPr>
          <p:cNvPr id="23" name="Oval 22">
            <a:extLst>
              <a:ext uri="{FF2B5EF4-FFF2-40B4-BE49-F238E27FC236}">
                <a16:creationId xmlns:a16="http://schemas.microsoft.com/office/drawing/2014/main" id="{7037A4A8-7286-3D4E-A1F8-94BEB2329CC4}"/>
              </a:ext>
            </a:extLst>
          </p:cNvPr>
          <p:cNvSpPr/>
          <p:nvPr/>
        </p:nvSpPr>
        <p:spPr>
          <a:xfrm>
            <a:off x="7889061" y="3783510"/>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29,07 %</a:t>
            </a:r>
          </a:p>
        </p:txBody>
      </p:sp>
      <p:sp>
        <p:nvSpPr>
          <p:cNvPr id="24" name="Oval 23">
            <a:extLst>
              <a:ext uri="{FF2B5EF4-FFF2-40B4-BE49-F238E27FC236}">
                <a16:creationId xmlns:a16="http://schemas.microsoft.com/office/drawing/2014/main" id="{009BA691-5E6A-224D-A55D-D769BAC7BAFA}"/>
              </a:ext>
            </a:extLst>
          </p:cNvPr>
          <p:cNvSpPr/>
          <p:nvPr/>
        </p:nvSpPr>
        <p:spPr>
          <a:xfrm>
            <a:off x="7725531" y="2758087"/>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44,16 %</a:t>
            </a:r>
          </a:p>
        </p:txBody>
      </p:sp>
      <p:sp>
        <p:nvSpPr>
          <p:cNvPr id="25" name="Textfeld 24">
            <a:extLst>
              <a:ext uri="{FF2B5EF4-FFF2-40B4-BE49-F238E27FC236}">
                <a16:creationId xmlns:a16="http://schemas.microsoft.com/office/drawing/2014/main" id="{7C13BA81-8764-FA4E-BF9B-3EB28B1EB072}"/>
              </a:ext>
            </a:extLst>
          </p:cNvPr>
          <p:cNvSpPr txBox="1"/>
          <p:nvPr/>
        </p:nvSpPr>
        <p:spPr>
          <a:xfrm>
            <a:off x="6255718" y="1076613"/>
            <a:ext cx="3157329" cy="461665"/>
          </a:xfrm>
          <a:prstGeom prst="rect">
            <a:avLst/>
          </a:prstGeom>
          <a:noFill/>
        </p:spPr>
        <p:txBody>
          <a:bodyPr wrap="square" rtlCol="0">
            <a:spAutoFit/>
          </a:bodyPr>
          <a:lstStyle/>
          <a:p>
            <a:r>
              <a:rPr lang="de-DE" sz="1200" b="1" dirty="0"/>
              <a:t>Marge in Abhängigkeit von der Lane Domain</a:t>
            </a:r>
          </a:p>
        </p:txBody>
      </p:sp>
      <p:sp>
        <p:nvSpPr>
          <p:cNvPr id="26" name="Textfeld 25">
            <a:extLst>
              <a:ext uri="{FF2B5EF4-FFF2-40B4-BE49-F238E27FC236}">
                <a16:creationId xmlns:a16="http://schemas.microsoft.com/office/drawing/2014/main" id="{5EC11C75-37FD-E548-9C45-8819FDC383A6}"/>
              </a:ext>
            </a:extLst>
          </p:cNvPr>
          <p:cNvSpPr txBox="1"/>
          <p:nvPr/>
        </p:nvSpPr>
        <p:spPr>
          <a:xfrm>
            <a:off x="6255719" y="1832155"/>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4B1E8F5F-C140-0F4C-BEAC-3DA442C5AE57}"/>
              </a:ext>
            </a:extLst>
          </p:cNvPr>
          <p:cNvSpPr txBox="1"/>
          <p:nvPr/>
        </p:nvSpPr>
        <p:spPr>
          <a:xfrm>
            <a:off x="6299728" y="4520889"/>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0489FBDC-5978-6D48-B237-F04F308B307F}"/>
              </a:ext>
            </a:extLst>
          </p:cNvPr>
          <p:cNvSpPr txBox="1"/>
          <p:nvPr/>
        </p:nvSpPr>
        <p:spPr>
          <a:xfrm>
            <a:off x="6299726" y="3879298"/>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C78DE47E-1229-C048-BDA9-4C38C71872FF}"/>
              </a:ext>
            </a:extLst>
          </p:cNvPr>
          <p:cNvSpPr txBox="1"/>
          <p:nvPr/>
        </p:nvSpPr>
        <p:spPr>
          <a:xfrm>
            <a:off x="6255719" y="2995110"/>
            <a:ext cx="1414897" cy="307777"/>
          </a:xfrm>
          <a:prstGeom prst="rect">
            <a:avLst/>
          </a:prstGeom>
          <a:noFill/>
        </p:spPr>
        <p:txBody>
          <a:bodyPr wrap="square" rtlCol="0">
            <a:spAutoFit/>
          </a:bodyPr>
          <a:lstStyle/>
          <a:p>
            <a:r>
              <a:rPr lang="de-DE" dirty="0"/>
              <a:t>Import</a:t>
            </a:r>
          </a:p>
        </p:txBody>
      </p:sp>
      <p:cxnSp>
        <p:nvCxnSpPr>
          <p:cNvPr id="30" name="Gerade Verbindung 29">
            <a:extLst>
              <a:ext uri="{FF2B5EF4-FFF2-40B4-BE49-F238E27FC236}">
                <a16:creationId xmlns:a16="http://schemas.microsoft.com/office/drawing/2014/main" id="{93B085D2-AA77-0A47-B288-1335F6DC7DBF}"/>
              </a:ext>
            </a:extLst>
          </p:cNvPr>
          <p:cNvCxnSpPr>
            <a:cxnSpLocks/>
          </p:cNvCxnSpPr>
          <p:nvPr/>
        </p:nvCxnSpPr>
        <p:spPr>
          <a:xfrm>
            <a:off x="6920854" y="2008571"/>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2877E7CF-92FE-8C47-864B-3ABC217FE882}"/>
              </a:ext>
            </a:extLst>
          </p:cNvPr>
          <p:cNvCxnSpPr>
            <a:cxnSpLocks/>
          </p:cNvCxnSpPr>
          <p:nvPr/>
        </p:nvCxnSpPr>
        <p:spPr>
          <a:xfrm>
            <a:off x="6920854" y="3162623"/>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83468F07-4BF1-F042-9885-969F03BF4610}"/>
              </a:ext>
            </a:extLst>
          </p:cNvPr>
          <p:cNvCxnSpPr>
            <a:cxnSpLocks/>
          </p:cNvCxnSpPr>
          <p:nvPr/>
        </p:nvCxnSpPr>
        <p:spPr>
          <a:xfrm>
            <a:off x="7414013" y="4648486"/>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7E6B823B-726F-1349-86C8-E44904A3DDC6}"/>
              </a:ext>
            </a:extLst>
          </p:cNvPr>
          <p:cNvCxnSpPr>
            <a:cxnSpLocks/>
          </p:cNvCxnSpPr>
          <p:nvPr/>
        </p:nvCxnSpPr>
        <p:spPr>
          <a:xfrm>
            <a:off x="7203393" y="4063501"/>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Google Shape;115;p15">
            <a:extLst>
              <a:ext uri="{FF2B5EF4-FFF2-40B4-BE49-F238E27FC236}">
                <a16:creationId xmlns:a16="http://schemas.microsoft.com/office/drawing/2014/main" id="{164269BF-9175-154F-8380-3E7B52DE8794}"/>
              </a:ext>
            </a:extLst>
          </p:cNvPr>
          <p:cNvSpPr/>
          <p:nvPr/>
        </p:nvSpPr>
        <p:spPr>
          <a:xfrm>
            <a:off x="7709617" y="1592271"/>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800" dirty="0">
                <a:solidFill>
                  <a:schemeClr val="bg1"/>
                </a:solidFill>
              </a:rPr>
              <a:t>51,57 %</a:t>
            </a:r>
            <a:endParaRPr sz="800" dirty="0">
              <a:solidFill>
                <a:schemeClr val="bg1"/>
              </a:solidFill>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495933"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F88AC6B9-B720-E742-90F0-DDBA15079493}"/>
              </a:ext>
            </a:extLst>
          </p:cNvPr>
          <p:cNvPicPr>
            <a:picLocks noChangeAspect="1"/>
          </p:cNvPicPr>
          <p:nvPr/>
        </p:nvPicPr>
        <p:blipFill>
          <a:blip r:embed="rId3"/>
          <a:stretch>
            <a:fillRect/>
          </a:stretch>
        </p:blipFill>
        <p:spPr>
          <a:xfrm>
            <a:off x="649738" y="845640"/>
            <a:ext cx="7412019" cy="4198119"/>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5200CAB-E095-8145-8415-F8D7C2042E66}"/>
              </a:ext>
            </a:extLst>
          </p:cNvPr>
          <p:cNvPicPr>
            <a:picLocks noChangeAspect="1"/>
          </p:cNvPicPr>
          <p:nvPr/>
        </p:nvPicPr>
        <p:blipFill rotWithShape="1">
          <a:blip r:embed="rId3"/>
          <a:srcRect t="2063"/>
          <a:stretch/>
        </p:blipFill>
        <p:spPr>
          <a:xfrm>
            <a:off x="638351" y="836174"/>
            <a:ext cx="7492339" cy="4207585"/>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2472</Words>
  <Application>Microsoft Macintosh PowerPoint</Application>
  <PresentationFormat>Bildschirmpräsentation (16:9)</PresentationFormat>
  <Paragraphs>537</Paragraphs>
  <Slides>42</Slides>
  <Notes>41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42</vt:i4>
      </vt:variant>
    </vt:vector>
  </HeadingPairs>
  <TitlesOfParts>
    <vt:vector size="46"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Visuelle Exploration: Auftragslage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Wenn noch Zeit, Geschäftsführung</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209</cp:revision>
  <dcterms:modified xsi:type="dcterms:W3CDTF">2021-02-16T19:08:55Z</dcterms:modified>
</cp:coreProperties>
</file>